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  <p:sldMasterId id="2147483881" r:id="rId2"/>
  </p:sldMasterIdLst>
  <p:sldIdLst>
    <p:sldId id="280" r:id="rId3"/>
    <p:sldId id="258" r:id="rId4"/>
    <p:sldId id="275" r:id="rId5"/>
    <p:sldId id="256" r:id="rId6"/>
    <p:sldId id="257" r:id="rId7"/>
    <p:sldId id="260" r:id="rId8"/>
    <p:sldId id="281" r:id="rId9"/>
    <p:sldId id="276" r:id="rId10"/>
    <p:sldId id="282" r:id="rId11"/>
    <p:sldId id="261" r:id="rId12"/>
    <p:sldId id="262" r:id="rId13"/>
    <p:sldId id="277" r:id="rId14"/>
    <p:sldId id="267" r:id="rId15"/>
    <p:sldId id="268" r:id="rId16"/>
    <p:sldId id="266" r:id="rId17"/>
    <p:sldId id="269" r:id="rId18"/>
    <p:sldId id="283" r:id="rId19"/>
    <p:sldId id="270" r:id="rId20"/>
    <p:sldId id="284" r:id="rId21"/>
    <p:sldId id="272" r:id="rId22"/>
    <p:sldId id="273" r:id="rId23"/>
    <p:sldId id="285" r:id="rId24"/>
    <p:sldId id="286" r:id="rId25"/>
    <p:sldId id="278" r:id="rId2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57" autoAdjust="0"/>
  </p:normalViewPr>
  <p:slideViewPr>
    <p:cSldViewPr>
      <p:cViewPr varScale="1">
        <p:scale>
          <a:sx n="103" d="100"/>
          <a:sy n="103" d="100"/>
        </p:scale>
        <p:origin x="-17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06/relationships/legacyDocTextInfo" Target="legacyDocTextInfo.bin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4E2E0C-10CF-4E03-BDDF-31EB9BC89F6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FE4C74-95F7-4B85-B00A-2433F0C6A593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FBC6C3C0-6936-4315-BF75-5397108EE63E}" type="parTrans" cxnId="{2FBF5CF4-6D2B-45EA-8DA3-C0B009F8DCC3}">
      <dgm:prSet/>
      <dgm:spPr/>
      <dgm:t>
        <a:bodyPr/>
        <a:lstStyle/>
        <a:p>
          <a:endParaRPr lang="ru-RU"/>
        </a:p>
      </dgm:t>
    </dgm:pt>
    <dgm:pt modelId="{D77BACC6-E07D-4086-B181-2660A18D36B5}" type="sibTrans" cxnId="{2FBF5CF4-6D2B-45EA-8DA3-C0B009F8DCC3}">
      <dgm:prSet/>
      <dgm:spPr/>
      <dgm:t>
        <a:bodyPr/>
        <a:lstStyle/>
        <a:p>
          <a:endParaRPr lang="ru-RU"/>
        </a:p>
      </dgm:t>
    </dgm:pt>
    <dgm:pt modelId="{33923D9C-EAE3-409A-9FF2-D3B302A3FFDF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основу содержания духовно-нравственного воспитания в детских садах составляет православная культура, а ее главной содержательной линией являются православные праздники, как нечто по-настоящему доступное для ребенка этого возраста</a:t>
          </a:r>
          <a:r>
            <a:rPr lang="ru-RU" sz="1700" dirty="0" smtClean="0"/>
            <a:t>.</a:t>
          </a:r>
          <a:endParaRPr lang="ru-RU" sz="1700" dirty="0"/>
        </a:p>
      </dgm:t>
    </dgm:pt>
    <dgm:pt modelId="{1F28BDC9-63C6-41F4-940C-BD95CEB39840}" type="parTrans" cxnId="{46DE90B1-C84F-4D33-951D-1C0EED038CB9}">
      <dgm:prSet/>
      <dgm:spPr/>
      <dgm:t>
        <a:bodyPr/>
        <a:lstStyle/>
        <a:p>
          <a:endParaRPr lang="ru-RU"/>
        </a:p>
      </dgm:t>
    </dgm:pt>
    <dgm:pt modelId="{2D027D60-76C1-4F8F-8144-9DE35F8DC544}" type="sibTrans" cxnId="{46DE90B1-C84F-4D33-951D-1C0EED038CB9}">
      <dgm:prSet/>
      <dgm:spPr/>
      <dgm:t>
        <a:bodyPr/>
        <a:lstStyle/>
        <a:p>
          <a:endParaRPr lang="ru-RU"/>
        </a:p>
      </dgm:t>
    </dgm:pt>
    <dgm:pt modelId="{43EB8484-735C-432D-AC26-B566163CAA97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D6DA4E9F-F7DC-4756-8E38-03218E73512D}" type="parTrans" cxnId="{F118E54A-232F-44B4-90B7-90A5C2FA1F0D}">
      <dgm:prSet/>
      <dgm:spPr/>
      <dgm:t>
        <a:bodyPr/>
        <a:lstStyle/>
        <a:p>
          <a:endParaRPr lang="ru-RU"/>
        </a:p>
      </dgm:t>
    </dgm:pt>
    <dgm:pt modelId="{4C9CC74C-91AE-4A0B-A8A5-6EB58349ED6D}" type="sibTrans" cxnId="{F118E54A-232F-44B4-90B7-90A5C2FA1F0D}">
      <dgm:prSet/>
      <dgm:spPr/>
      <dgm:t>
        <a:bodyPr/>
        <a:lstStyle/>
        <a:p>
          <a:endParaRPr lang="ru-RU"/>
        </a:p>
      </dgm:t>
    </dgm:pt>
    <dgm:pt modelId="{CEA60F1E-B401-40CE-9112-7271A1876061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народное творчество: песни, пословицы, поговорки и т. д., но прежде всего сказка. Фольклор особенно важен в силу его нравственной определенности, а потому соответствия возрастным особенностям дошкольника.</a:t>
          </a:r>
          <a:endParaRPr lang="ru-RU" sz="2000" dirty="0">
            <a:latin typeface="+mj-lt"/>
          </a:endParaRPr>
        </a:p>
      </dgm:t>
    </dgm:pt>
    <dgm:pt modelId="{9C173A50-1B8F-4CF5-8563-64C834C39C1E}" type="parTrans" cxnId="{5D984EFA-86A9-4599-BD35-2D6CD248FAE0}">
      <dgm:prSet/>
      <dgm:spPr/>
      <dgm:t>
        <a:bodyPr/>
        <a:lstStyle/>
        <a:p>
          <a:endParaRPr lang="ru-RU"/>
        </a:p>
      </dgm:t>
    </dgm:pt>
    <dgm:pt modelId="{BA1EDDE9-33F2-4206-B0CE-0903F34A3E43}" type="sibTrans" cxnId="{5D984EFA-86A9-4599-BD35-2D6CD248FAE0}">
      <dgm:prSet/>
      <dgm:spPr/>
      <dgm:t>
        <a:bodyPr/>
        <a:lstStyle/>
        <a:p>
          <a:endParaRPr lang="ru-RU"/>
        </a:p>
      </dgm:t>
    </dgm:pt>
    <dgm:pt modelId="{12056153-6D19-4FB8-B70E-31EE9BC390BD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78009C80-32C2-4921-A796-2ED4A7238E99}" type="parTrans" cxnId="{FC9060DD-A592-4FB6-8B81-121773A25F18}">
      <dgm:prSet/>
      <dgm:spPr/>
      <dgm:t>
        <a:bodyPr/>
        <a:lstStyle/>
        <a:p>
          <a:endParaRPr lang="ru-RU"/>
        </a:p>
      </dgm:t>
    </dgm:pt>
    <dgm:pt modelId="{86595385-2A39-45FA-98EA-F45FA39CE246}" type="sibTrans" cxnId="{FC9060DD-A592-4FB6-8B81-121773A25F18}">
      <dgm:prSet/>
      <dgm:spPr/>
      <dgm:t>
        <a:bodyPr/>
        <a:lstStyle/>
        <a:p>
          <a:endParaRPr lang="ru-RU"/>
        </a:p>
      </dgm:t>
    </dgm:pt>
    <dgm:pt modelId="{B98718A2-2B62-41D6-A532-E0E9F3BABF00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природный календарь, который понятен и доступен ребенку</a:t>
          </a:r>
          <a:r>
            <a:rPr lang="ru-RU" sz="1800" dirty="0" smtClean="0">
              <a:latin typeface="+mj-lt"/>
            </a:rPr>
            <a:t>.</a:t>
          </a:r>
          <a:endParaRPr lang="ru-RU" sz="1800" dirty="0">
            <a:latin typeface="+mj-lt"/>
          </a:endParaRPr>
        </a:p>
      </dgm:t>
    </dgm:pt>
    <dgm:pt modelId="{5557C8F5-E1AC-44A7-81DA-28B1C7C026DA}" type="parTrans" cxnId="{EADA0E14-7C6E-414B-8405-EF73D06AB68C}">
      <dgm:prSet/>
      <dgm:spPr/>
      <dgm:t>
        <a:bodyPr/>
        <a:lstStyle/>
        <a:p>
          <a:endParaRPr lang="ru-RU"/>
        </a:p>
      </dgm:t>
    </dgm:pt>
    <dgm:pt modelId="{6D268BBD-5A36-4B63-8077-C386603C2B3A}" type="sibTrans" cxnId="{EADA0E14-7C6E-414B-8405-EF73D06AB68C}">
      <dgm:prSet/>
      <dgm:spPr/>
      <dgm:t>
        <a:bodyPr/>
        <a:lstStyle/>
        <a:p>
          <a:endParaRPr lang="ru-RU"/>
        </a:p>
      </dgm:t>
    </dgm:pt>
    <dgm:pt modelId="{89F892CE-5C33-4A20-9D50-339A774A69ED}" type="pres">
      <dgm:prSet presAssocID="{3A4E2E0C-10CF-4E03-BDDF-31EB9BC89F6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F76009-ED28-43C5-B043-89F3BBC85332}" type="pres">
      <dgm:prSet presAssocID="{A7FE4C74-95F7-4B85-B00A-2433F0C6A593}" presName="composite" presStyleCnt="0"/>
      <dgm:spPr/>
    </dgm:pt>
    <dgm:pt modelId="{2F6E8393-BCC9-41CD-A08A-99CBCAFD076F}" type="pres">
      <dgm:prSet presAssocID="{A7FE4C74-95F7-4B85-B00A-2433F0C6A59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7BF6BC-DD4B-4C66-8618-53C65923D42C}" type="pres">
      <dgm:prSet presAssocID="{A7FE4C74-95F7-4B85-B00A-2433F0C6A59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7DC5E-4D4D-4763-84C4-10893258AFD9}" type="pres">
      <dgm:prSet presAssocID="{D77BACC6-E07D-4086-B181-2660A18D36B5}" presName="sp" presStyleCnt="0"/>
      <dgm:spPr/>
    </dgm:pt>
    <dgm:pt modelId="{DB9D5D39-0864-4192-A3F3-97CF6FF7E42A}" type="pres">
      <dgm:prSet presAssocID="{43EB8484-735C-432D-AC26-B566163CAA97}" presName="composite" presStyleCnt="0"/>
      <dgm:spPr/>
    </dgm:pt>
    <dgm:pt modelId="{120EEC90-223F-4379-9EA7-6A39AA98BD26}" type="pres">
      <dgm:prSet presAssocID="{43EB8484-735C-432D-AC26-B566163CAA9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C471D-2369-42A7-880D-A38FBA5C4AE5}" type="pres">
      <dgm:prSet presAssocID="{43EB8484-735C-432D-AC26-B566163CAA9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B8D85-C72B-42C7-846D-17F8CD3CC3FB}" type="pres">
      <dgm:prSet presAssocID="{4C9CC74C-91AE-4A0B-A8A5-6EB58349ED6D}" presName="sp" presStyleCnt="0"/>
      <dgm:spPr/>
    </dgm:pt>
    <dgm:pt modelId="{7EB1AA58-B2FF-46FD-9629-BE473743D753}" type="pres">
      <dgm:prSet presAssocID="{12056153-6D19-4FB8-B70E-31EE9BC390BD}" presName="composite" presStyleCnt="0"/>
      <dgm:spPr/>
    </dgm:pt>
    <dgm:pt modelId="{1FAF3393-6F7C-4900-8455-981211C14E61}" type="pres">
      <dgm:prSet presAssocID="{12056153-6D19-4FB8-B70E-31EE9BC390B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8A786-B1FD-4259-AD58-E8177EA59445}" type="pres">
      <dgm:prSet presAssocID="{12056153-6D19-4FB8-B70E-31EE9BC390B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2604C7-DF9F-420D-B45B-CCB41C7EF4DD}" type="presOf" srcId="{B98718A2-2B62-41D6-A532-E0E9F3BABF00}" destId="{B7F8A786-B1FD-4259-AD58-E8177EA59445}" srcOrd="0" destOrd="0" presId="urn:microsoft.com/office/officeart/2005/8/layout/chevron2"/>
    <dgm:cxn modelId="{49410FFF-85EC-43EA-8A40-D3F402EECC7C}" type="presOf" srcId="{A7FE4C74-95F7-4B85-B00A-2433F0C6A593}" destId="{2F6E8393-BCC9-41CD-A08A-99CBCAFD076F}" srcOrd="0" destOrd="0" presId="urn:microsoft.com/office/officeart/2005/8/layout/chevron2"/>
    <dgm:cxn modelId="{714580E3-B9D3-41EF-8B6B-F948889FB28A}" type="presOf" srcId="{33923D9C-EAE3-409A-9FF2-D3B302A3FFDF}" destId="{4C7BF6BC-DD4B-4C66-8618-53C65923D42C}" srcOrd="0" destOrd="0" presId="urn:microsoft.com/office/officeart/2005/8/layout/chevron2"/>
    <dgm:cxn modelId="{4ECF73DF-4386-478D-BD92-B5D57E74E412}" type="presOf" srcId="{3A4E2E0C-10CF-4E03-BDDF-31EB9BC89F64}" destId="{89F892CE-5C33-4A20-9D50-339A774A69ED}" srcOrd="0" destOrd="0" presId="urn:microsoft.com/office/officeart/2005/8/layout/chevron2"/>
    <dgm:cxn modelId="{FC9060DD-A592-4FB6-8B81-121773A25F18}" srcId="{3A4E2E0C-10CF-4E03-BDDF-31EB9BC89F64}" destId="{12056153-6D19-4FB8-B70E-31EE9BC390BD}" srcOrd="2" destOrd="0" parTransId="{78009C80-32C2-4921-A796-2ED4A7238E99}" sibTransId="{86595385-2A39-45FA-98EA-F45FA39CE246}"/>
    <dgm:cxn modelId="{F118E54A-232F-44B4-90B7-90A5C2FA1F0D}" srcId="{3A4E2E0C-10CF-4E03-BDDF-31EB9BC89F64}" destId="{43EB8484-735C-432D-AC26-B566163CAA97}" srcOrd="1" destOrd="0" parTransId="{D6DA4E9F-F7DC-4756-8E38-03218E73512D}" sibTransId="{4C9CC74C-91AE-4A0B-A8A5-6EB58349ED6D}"/>
    <dgm:cxn modelId="{46DE90B1-C84F-4D33-951D-1C0EED038CB9}" srcId="{A7FE4C74-95F7-4B85-B00A-2433F0C6A593}" destId="{33923D9C-EAE3-409A-9FF2-D3B302A3FFDF}" srcOrd="0" destOrd="0" parTransId="{1F28BDC9-63C6-41F4-940C-BD95CEB39840}" sibTransId="{2D027D60-76C1-4F8F-8144-9DE35F8DC544}"/>
    <dgm:cxn modelId="{2FBF5CF4-6D2B-45EA-8DA3-C0B009F8DCC3}" srcId="{3A4E2E0C-10CF-4E03-BDDF-31EB9BC89F64}" destId="{A7FE4C74-95F7-4B85-B00A-2433F0C6A593}" srcOrd="0" destOrd="0" parTransId="{FBC6C3C0-6936-4315-BF75-5397108EE63E}" sibTransId="{D77BACC6-E07D-4086-B181-2660A18D36B5}"/>
    <dgm:cxn modelId="{14A4507E-8D71-47AB-A4A7-D4ECA347684E}" type="presOf" srcId="{12056153-6D19-4FB8-B70E-31EE9BC390BD}" destId="{1FAF3393-6F7C-4900-8455-981211C14E61}" srcOrd="0" destOrd="0" presId="urn:microsoft.com/office/officeart/2005/8/layout/chevron2"/>
    <dgm:cxn modelId="{5D984EFA-86A9-4599-BD35-2D6CD248FAE0}" srcId="{43EB8484-735C-432D-AC26-B566163CAA97}" destId="{CEA60F1E-B401-40CE-9112-7271A1876061}" srcOrd="0" destOrd="0" parTransId="{9C173A50-1B8F-4CF5-8563-64C834C39C1E}" sibTransId="{BA1EDDE9-33F2-4206-B0CE-0903F34A3E43}"/>
    <dgm:cxn modelId="{EADA0E14-7C6E-414B-8405-EF73D06AB68C}" srcId="{12056153-6D19-4FB8-B70E-31EE9BC390BD}" destId="{B98718A2-2B62-41D6-A532-E0E9F3BABF00}" srcOrd="0" destOrd="0" parTransId="{5557C8F5-E1AC-44A7-81DA-28B1C7C026DA}" sibTransId="{6D268BBD-5A36-4B63-8077-C386603C2B3A}"/>
    <dgm:cxn modelId="{9F8A64E8-E824-431D-82B7-A536A852AA12}" type="presOf" srcId="{CEA60F1E-B401-40CE-9112-7271A1876061}" destId="{1DCC471D-2369-42A7-880D-A38FBA5C4AE5}" srcOrd="0" destOrd="0" presId="urn:microsoft.com/office/officeart/2005/8/layout/chevron2"/>
    <dgm:cxn modelId="{2D949DE0-7594-4602-9BA5-F18905FE7318}" type="presOf" srcId="{43EB8484-735C-432D-AC26-B566163CAA97}" destId="{120EEC90-223F-4379-9EA7-6A39AA98BD26}" srcOrd="0" destOrd="0" presId="urn:microsoft.com/office/officeart/2005/8/layout/chevron2"/>
    <dgm:cxn modelId="{E7ED9DCB-90EB-43BE-987C-482C9222088E}" type="presParOf" srcId="{89F892CE-5C33-4A20-9D50-339A774A69ED}" destId="{35F76009-ED28-43C5-B043-89F3BBC85332}" srcOrd="0" destOrd="0" presId="urn:microsoft.com/office/officeart/2005/8/layout/chevron2"/>
    <dgm:cxn modelId="{0945D666-7D78-411D-9362-1296ED5D1062}" type="presParOf" srcId="{35F76009-ED28-43C5-B043-89F3BBC85332}" destId="{2F6E8393-BCC9-41CD-A08A-99CBCAFD076F}" srcOrd="0" destOrd="0" presId="urn:microsoft.com/office/officeart/2005/8/layout/chevron2"/>
    <dgm:cxn modelId="{9AFC4D8A-7061-42A3-B27E-A16B64FADA7E}" type="presParOf" srcId="{35F76009-ED28-43C5-B043-89F3BBC85332}" destId="{4C7BF6BC-DD4B-4C66-8618-53C65923D42C}" srcOrd="1" destOrd="0" presId="urn:microsoft.com/office/officeart/2005/8/layout/chevron2"/>
    <dgm:cxn modelId="{3489F6CD-C704-47D3-AFBB-122E82E89990}" type="presParOf" srcId="{89F892CE-5C33-4A20-9D50-339A774A69ED}" destId="{2117DC5E-4D4D-4763-84C4-10893258AFD9}" srcOrd="1" destOrd="0" presId="urn:microsoft.com/office/officeart/2005/8/layout/chevron2"/>
    <dgm:cxn modelId="{A6012A94-0D14-4A35-8579-4764594552B0}" type="presParOf" srcId="{89F892CE-5C33-4A20-9D50-339A774A69ED}" destId="{DB9D5D39-0864-4192-A3F3-97CF6FF7E42A}" srcOrd="2" destOrd="0" presId="urn:microsoft.com/office/officeart/2005/8/layout/chevron2"/>
    <dgm:cxn modelId="{84407FB5-E897-4D5D-B467-4311A6F47D65}" type="presParOf" srcId="{DB9D5D39-0864-4192-A3F3-97CF6FF7E42A}" destId="{120EEC90-223F-4379-9EA7-6A39AA98BD26}" srcOrd="0" destOrd="0" presId="urn:microsoft.com/office/officeart/2005/8/layout/chevron2"/>
    <dgm:cxn modelId="{E97A6741-BED7-4DDA-8B77-87D525CE771D}" type="presParOf" srcId="{DB9D5D39-0864-4192-A3F3-97CF6FF7E42A}" destId="{1DCC471D-2369-42A7-880D-A38FBA5C4AE5}" srcOrd="1" destOrd="0" presId="urn:microsoft.com/office/officeart/2005/8/layout/chevron2"/>
    <dgm:cxn modelId="{F5589B07-0C94-4F69-8214-43D61A62B3F0}" type="presParOf" srcId="{89F892CE-5C33-4A20-9D50-339A774A69ED}" destId="{D1CB8D85-C72B-42C7-846D-17F8CD3CC3FB}" srcOrd="3" destOrd="0" presId="urn:microsoft.com/office/officeart/2005/8/layout/chevron2"/>
    <dgm:cxn modelId="{3A084948-C7F8-4C44-9BF7-44542E595155}" type="presParOf" srcId="{89F892CE-5C33-4A20-9D50-339A774A69ED}" destId="{7EB1AA58-B2FF-46FD-9629-BE473743D753}" srcOrd="4" destOrd="0" presId="urn:microsoft.com/office/officeart/2005/8/layout/chevron2"/>
    <dgm:cxn modelId="{91AF6DDA-47F9-4EEF-80F8-41C5F1A15389}" type="presParOf" srcId="{7EB1AA58-B2FF-46FD-9629-BE473743D753}" destId="{1FAF3393-6F7C-4900-8455-981211C14E61}" srcOrd="0" destOrd="0" presId="urn:microsoft.com/office/officeart/2005/8/layout/chevron2"/>
    <dgm:cxn modelId="{36E3B237-ACDA-4A70-8DCB-DCCEC4871CA8}" type="presParOf" srcId="{7EB1AA58-B2FF-46FD-9629-BE473743D753}" destId="{B7F8A786-B1FD-4259-AD58-E8177EA5944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6E8393-BCC9-41CD-A08A-99CBCAFD076F}">
      <dsp:nvSpPr>
        <dsp:cNvPr id="0" name=""/>
        <dsp:cNvSpPr/>
      </dsp:nvSpPr>
      <dsp:spPr>
        <a:xfrm rot="5400000">
          <a:off x="-313666" y="319037"/>
          <a:ext cx="2091110" cy="14637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1</a:t>
          </a:r>
          <a:endParaRPr lang="ru-RU" sz="4300" kern="1200" dirty="0"/>
        </a:p>
      </dsp:txBody>
      <dsp:txXfrm rot="5400000">
        <a:off x="-313666" y="319037"/>
        <a:ext cx="2091110" cy="1463777"/>
      </dsp:txXfrm>
    </dsp:sp>
    <dsp:sp modelId="{4C7BF6BC-DD4B-4C66-8618-53C65923D42C}">
      <dsp:nvSpPr>
        <dsp:cNvPr id="0" name=""/>
        <dsp:cNvSpPr/>
      </dsp:nvSpPr>
      <dsp:spPr>
        <a:xfrm rot="5400000">
          <a:off x="3976713" y="-2507565"/>
          <a:ext cx="1359221" cy="63850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+mj-lt"/>
            </a:rPr>
            <a:t>основу содержания духовно-нравственного воспитания в детских садах составляет православная культура, а ее главной содержательной линией являются православные праздники, как нечто по-настоящему доступное для ребенка этого возраста</a:t>
          </a:r>
          <a:r>
            <a:rPr lang="ru-RU" sz="1700" kern="1200" dirty="0" smtClean="0"/>
            <a:t>.</a:t>
          </a:r>
          <a:endParaRPr lang="ru-RU" sz="1700" kern="1200" dirty="0"/>
        </a:p>
      </dsp:txBody>
      <dsp:txXfrm rot="5400000">
        <a:off x="3976713" y="-2507565"/>
        <a:ext cx="1359221" cy="6385094"/>
      </dsp:txXfrm>
    </dsp:sp>
    <dsp:sp modelId="{120EEC90-223F-4379-9EA7-6A39AA98BD26}">
      <dsp:nvSpPr>
        <dsp:cNvPr id="0" name=""/>
        <dsp:cNvSpPr/>
      </dsp:nvSpPr>
      <dsp:spPr>
        <a:xfrm rot="5400000">
          <a:off x="-313666" y="2220439"/>
          <a:ext cx="2091110" cy="14637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2</a:t>
          </a:r>
          <a:endParaRPr lang="ru-RU" sz="4300" kern="1200" dirty="0"/>
        </a:p>
      </dsp:txBody>
      <dsp:txXfrm rot="5400000">
        <a:off x="-313666" y="2220439"/>
        <a:ext cx="2091110" cy="1463777"/>
      </dsp:txXfrm>
    </dsp:sp>
    <dsp:sp modelId="{1DCC471D-2369-42A7-880D-A38FBA5C4AE5}">
      <dsp:nvSpPr>
        <dsp:cNvPr id="0" name=""/>
        <dsp:cNvSpPr/>
      </dsp:nvSpPr>
      <dsp:spPr>
        <a:xfrm rot="5400000">
          <a:off x="3976713" y="-606163"/>
          <a:ext cx="1359221" cy="63850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+mj-lt"/>
            </a:rPr>
            <a:t>народное творчество: песни, пословицы, поговорки и т. д., но прежде всего сказка. Фольклор особенно важен в силу его нравственной определенности, а потому соответствия возрастным особенностям дошкольника.</a:t>
          </a:r>
          <a:endParaRPr lang="ru-RU" sz="2000" kern="1200" dirty="0">
            <a:latin typeface="+mj-lt"/>
          </a:endParaRPr>
        </a:p>
      </dsp:txBody>
      <dsp:txXfrm rot="5400000">
        <a:off x="3976713" y="-606163"/>
        <a:ext cx="1359221" cy="6385094"/>
      </dsp:txXfrm>
    </dsp:sp>
    <dsp:sp modelId="{1FAF3393-6F7C-4900-8455-981211C14E61}">
      <dsp:nvSpPr>
        <dsp:cNvPr id="0" name=""/>
        <dsp:cNvSpPr/>
      </dsp:nvSpPr>
      <dsp:spPr>
        <a:xfrm rot="5400000">
          <a:off x="-313666" y="4121840"/>
          <a:ext cx="2091110" cy="14637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/>
            <a:t>3</a:t>
          </a:r>
          <a:endParaRPr lang="ru-RU" sz="4300" kern="1200" dirty="0"/>
        </a:p>
      </dsp:txBody>
      <dsp:txXfrm rot="5400000">
        <a:off x="-313666" y="4121840"/>
        <a:ext cx="2091110" cy="1463777"/>
      </dsp:txXfrm>
    </dsp:sp>
    <dsp:sp modelId="{B7F8A786-B1FD-4259-AD58-E8177EA59445}">
      <dsp:nvSpPr>
        <dsp:cNvPr id="0" name=""/>
        <dsp:cNvSpPr/>
      </dsp:nvSpPr>
      <dsp:spPr>
        <a:xfrm rot="5400000">
          <a:off x="3976713" y="1295237"/>
          <a:ext cx="1359221" cy="63850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+mj-lt"/>
            </a:rPr>
            <a:t>природный календарь, который понятен и доступен ребенку</a:t>
          </a:r>
          <a:r>
            <a:rPr lang="ru-RU" sz="1800" kern="1200" dirty="0" smtClean="0">
              <a:latin typeface="+mj-lt"/>
            </a:rPr>
            <a:t>.</a:t>
          </a:r>
          <a:endParaRPr lang="ru-RU" sz="1800" kern="1200" dirty="0">
            <a:latin typeface="+mj-lt"/>
          </a:endParaRPr>
        </a:p>
      </dsp:txBody>
      <dsp:txXfrm rot="5400000">
        <a:off x="3976713" y="1295237"/>
        <a:ext cx="1359221" cy="6385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9.bin"/><Relationship Id="rId2" Type="http://schemas.microsoft.com/office/2006/relationships/legacyDiagramText" Target="legacyDiagramText8.bin"/><Relationship Id="rId1" Type="http://schemas.microsoft.com/office/2006/relationships/legacyDiagramText" Target="legacyDiagramText7.bin"/><Relationship Id="rId4" Type="http://schemas.microsoft.com/office/2006/relationships/legacyDiagramText" Target="legacyDiagramText10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/>
              <a:ahLst/>
              <a:cxnLst>
                <a:cxn ang="0">
                  <a:pos x="264" y="52"/>
                </a:cxn>
                <a:cxn ang="0">
                  <a:pos x="264" y="194"/>
                </a:cxn>
                <a:cxn ang="0">
                  <a:pos x="256" y="188"/>
                </a:cxn>
                <a:cxn ang="0">
                  <a:pos x="236" y="188"/>
                </a:cxn>
                <a:cxn ang="0">
                  <a:pos x="221" y="194"/>
                </a:cxn>
                <a:cxn ang="0">
                  <a:pos x="205" y="209"/>
                </a:cxn>
                <a:cxn ang="0">
                  <a:pos x="162" y="261"/>
                </a:cxn>
                <a:cxn ang="0">
                  <a:pos x="66" y="366"/>
                </a:cxn>
                <a:cxn ang="0">
                  <a:pos x="45" y="391"/>
                </a:cxn>
                <a:cxn ang="0">
                  <a:pos x="0" y="391"/>
                </a:cxn>
                <a:cxn ang="0">
                  <a:pos x="178" y="190"/>
                </a:cxn>
                <a:cxn ang="0">
                  <a:pos x="218" y="138"/>
                </a:cxn>
                <a:cxn ang="0">
                  <a:pos x="233" y="111"/>
                </a:cxn>
                <a:cxn ang="0">
                  <a:pos x="246" y="84"/>
                </a:cxn>
                <a:cxn ang="0">
                  <a:pos x="256" y="39"/>
                </a:cxn>
                <a:cxn ang="0">
                  <a:pos x="264" y="0"/>
                </a:cxn>
                <a:cxn ang="0">
                  <a:pos x="264" y="117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3"/>
                </a:cxn>
                <a:cxn ang="0">
                  <a:pos x="30" y="433"/>
                </a:cxn>
                <a:cxn ang="0">
                  <a:pos x="17" y="463"/>
                </a:cxn>
                <a:cxn ang="0">
                  <a:pos x="10" y="510"/>
                </a:cxn>
                <a:cxn ang="0">
                  <a:pos x="0" y="574"/>
                </a:cxn>
                <a:cxn ang="0">
                  <a:pos x="0" y="293"/>
                </a:cxn>
                <a:cxn ang="0">
                  <a:pos x="5" y="320"/>
                </a:cxn>
                <a:cxn ang="0">
                  <a:pos x="10" y="332"/>
                </a:cxn>
                <a:cxn ang="0">
                  <a:pos x="20" y="338"/>
                </a:cxn>
                <a:cxn ang="0">
                  <a:pos x="30" y="341"/>
                </a:cxn>
                <a:cxn ang="0">
                  <a:pos x="45" y="341"/>
                </a:cxn>
                <a:cxn ang="0">
                  <a:pos x="60" y="335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/>
              <a:ahLst/>
              <a:cxnLst>
                <a:cxn ang="0">
                  <a:pos x="345" y="52"/>
                </a:cxn>
                <a:cxn ang="0">
                  <a:pos x="348" y="144"/>
                </a:cxn>
                <a:cxn ang="0">
                  <a:pos x="0" y="148"/>
                </a:cxn>
                <a:cxn ang="0">
                  <a:pos x="299" y="143"/>
                </a:cxn>
                <a:cxn ang="0">
                  <a:pos x="315" y="111"/>
                </a:cxn>
                <a:cxn ang="0">
                  <a:pos x="328" y="84"/>
                </a:cxn>
                <a:cxn ang="0">
                  <a:pos x="338" y="39"/>
                </a:cxn>
                <a:cxn ang="0">
                  <a:pos x="345" y="0"/>
                </a:cxn>
                <a:cxn ang="0">
                  <a:pos x="345" y="1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2"/>
                </a:cxn>
                <a:cxn ang="0">
                  <a:pos x="30" y="432"/>
                </a:cxn>
                <a:cxn ang="0">
                  <a:pos x="17" y="462"/>
                </a:cxn>
                <a:cxn ang="0">
                  <a:pos x="10" y="509"/>
                </a:cxn>
                <a:cxn ang="0">
                  <a:pos x="0" y="573"/>
                </a:cxn>
                <a:cxn ang="0">
                  <a:pos x="0" y="292"/>
                </a:cxn>
                <a:cxn ang="0">
                  <a:pos x="5" y="319"/>
                </a:cxn>
                <a:cxn ang="0">
                  <a:pos x="10" y="331"/>
                </a:cxn>
                <a:cxn ang="0">
                  <a:pos x="20" y="337"/>
                </a:cxn>
                <a:cxn ang="0">
                  <a:pos x="30" y="340"/>
                </a:cxn>
                <a:cxn ang="0">
                  <a:pos x="45" y="340"/>
                </a:cxn>
                <a:cxn ang="0">
                  <a:pos x="60" y="334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/>
              <a:ahLst/>
              <a:cxnLst>
                <a:cxn ang="0">
                  <a:pos x="153" y="3"/>
                </a:cxn>
                <a:cxn ang="0">
                  <a:pos x="50" y="122"/>
                </a:cxn>
                <a:cxn ang="0">
                  <a:pos x="30" y="152"/>
                </a:cxn>
                <a:cxn ang="0">
                  <a:pos x="17" y="182"/>
                </a:cxn>
                <a:cxn ang="0">
                  <a:pos x="10" y="229"/>
                </a:cxn>
                <a:cxn ang="0">
                  <a:pos x="0" y="293"/>
                </a:cxn>
                <a:cxn ang="0">
                  <a:pos x="0" y="12"/>
                </a:cxn>
                <a:cxn ang="0">
                  <a:pos x="5" y="39"/>
                </a:cxn>
                <a:cxn ang="0">
                  <a:pos x="10" y="51"/>
                </a:cxn>
                <a:cxn ang="0">
                  <a:pos x="20" y="57"/>
                </a:cxn>
                <a:cxn ang="0">
                  <a:pos x="30" y="60"/>
                </a:cxn>
                <a:cxn ang="0">
                  <a:pos x="45" y="60"/>
                </a:cxn>
                <a:cxn ang="0">
                  <a:pos x="60" y="54"/>
                </a:cxn>
                <a:cxn ang="0">
                  <a:pos x="110" y="0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4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7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45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ru-RU"/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ru-RU"/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ru-RU"/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8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/>
                  <a:ahLst/>
                  <a:cxnLst>
                    <a:cxn ang="0">
                      <a:pos x="212" y="204"/>
                    </a:cxn>
                    <a:cxn ang="0">
                      <a:pos x="194" y="158"/>
                    </a:cxn>
                    <a:cxn ang="0">
                      <a:pos x="188" y="111"/>
                    </a:cxn>
                    <a:cxn ang="0">
                      <a:pos x="183" y="72"/>
                    </a:cxn>
                    <a:cxn ang="0">
                      <a:pos x="178" y="52"/>
                    </a:cxn>
                    <a:cxn ang="0">
                      <a:pos x="169" y="37"/>
                    </a:cxn>
                    <a:cxn ang="0">
                      <a:pos x="157" y="24"/>
                    </a:cxn>
                    <a:cxn ang="0">
                      <a:pos x="143" y="13"/>
                    </a:cxn>
                    <a:cxn ang="0">
                      <a:pos x="124" y="5"/>
                    </a:cxn>
                    <a:cxn ang="0">
                      <a:pos x="100" y="0"/>
                    </a:cxn>
                    <a:cxn ang="0">
                      <a:pos x="76" y="0"/>
                    </a:cxn>
                    <a:cxn ang="0">
                      <a:pos x="54" y="7"/>
                    </a:cxn>
                    <a:cxn ang="0">
                      <a:pos x="35" y="16"/>
                    </a:cxn>
                    <a:cxn ang="0">
                      <a:pos x="18" y="31"/>
                    </a:cxn>
                    <a:cxn ang="0">
                      <a:pos x="5" y="51"/>
                    </a:cxn>
                    <a:cxn ang="0">
                      <a:pos x="0" y="73"/>
                    </a:cxn>
                    <a:cxn ang="0">
                      <a:pos x="3" y="72"/>
                    </a:cxn>
                    <a:cxn ang="0">
                      <a:pos x="15" y="64"/>
                    </a:cxn>
                    <a:cxn ang="0">
                      <a:pos x="35" y="58"/>
                    </a:cxn>
                    <a:cxn ang="0">
                      <a:pos x="56" y="57"/>
                    </a:cxn>
                    <a:cxn ang="0">
                      <a:pos x="74" y="63"/>
                    </a:cxn>
                    <a:cxn ang="0">
                      <a:pos x="87" y="73"/>
                    </a:cxn>
                    <a:cxn ang="0">
                      <a:pos x="93" y="85"/>
                    </a:cxn>
                    <a:cxn ang="0">
                      <a:pos x="96" y="102"/>
                    </a:cxn>
                    <a:cxn ang="0">
                      <a:pos x="100" y="124"/>
                    </a:cxn>
                    <a:cxn ang="0">
                      <a:pos x="106" y="147"/>
                    </a:cxn>
                    <a:cxn ang="0">
                      <a:pos x="116" y="168"/>
                    </a:cxn>
                    <a:cxn ang="0">
                      <a:pos x="131" y="190"/>
                    </a:cxn>
                    <a:cxn ang="0">
                      <a:pos x="150" y="207"/>
                    </a:cxn>
                    <a:cxn ang="0">
                      <a:pos x="172" y="219"/>
                    </a:cxn>
                    <a:cxn ang="0">
                      <a:pos x="194" y="226"/>
                    </a:cxn>
                    <a:cxn ang="0">
                      <a:pos x="220" y="229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/>
                  <a:ahLst/>
                  <a:cxnLst>
                    <a:cxn ang="0">
                      <a:pos x="7" y="204"/>
                    </a:cxn>
                    <a:cxn ang="0">
                      <a:pos x="25" y="158"/>
                    </a:cxn>
                    <a:cxn ang="0">
                      <a:pos x="31" y="111"/>
                    </a:cxn>
                    <a:cxn ang="0">
                      <a:pos x="36" y="72"/>
                    </a:cxn>
                    <a:cxn ang="0">
                      <a:pos x="41" y="52"/>
                    </a:cxn>
                    <a:cxn ang="0">
                      <a:pos x="50" y="37"/>
                    </a:cxn>
                    <a:cxn ang="0">
                      <a:pos x="62" y="24"/>
                    </a:cxn>
                    <a:cxn ang="0">
                      <a:pos x="77" y="13"/>
                    </a:cxn>
                    <a:cxn ang="0">
                      <a:pos x="96" y="5"/>
                    </a:cxn>
                    <a:cxn ang="0">
                      <a:pos x="120" y="0"/>
                    </a:cxn>
                    <a:cxn ang="0">
                      <a:pos x="143" y="0"/>
                    </a:cxn>
                    <a:cxn ang="0">
                      <a:pos x="165" y="7"/>
                    </a:cxn>
                    <a:cxn ang="0">
                      <a:pos x="184" y="16"/>
                    </a:cxn>
                    <a:cxn ang="0">
                      <a:pos x="201" y="31"/>
                    </a:cxn>
                    <a:cxn ang="0">
                      <a:pos x="215" y="51"/>
                    </a:cxn>
                    <a:cxn ang="0">
                      <a:pos x="221" y="73"/>
                    </a:cxn>
                    <a:cxn ang="0">
                      <a:pos x="217" y="72"/>
                    </a:cxn>
                    <a:cxn ang="0">
                      <a:pos x="205" y="64"/>
                    </a:cxn>
                    <a:cxn ang="0">
                      <a:pos x="184" y="58"/>
                    </a:cxn>
                    <a:cxn ang="0">
                      <a:pos x="164" y="57"/>
                    </a:cxn>
                    <a:cxn ang="0">
                      <a:pos x="145" y="63"/>
                    </a:cxn>
                    <a:cxn ang="0">
                      <a:pos x="132" y="73"/>
                    </a:cxn>
                    <a:cxn ang="0">
                      <a:pos x="127" y="85"/>
                    </a:cxn>
                    <a:cxn ang="0">
                      <a:pos x="123" y="102"/>
                    </a:cxn>
                    <a:cxn ang="0">
                      <a:pos x="120" y="124"/>
                    </a:cxn>
                    <a:cxn ang="0">
                      <a:pos x="113" y="147"/>
                    </a:cxn>
                    <a:cxn ang="0">
                      <a:pos x="104" y="168"/>
                    </a:cxn>
                    <a:cxn ang="0">
                      <a:pos x="89" y="190"/>
                    </a:cxn>
                    <a:cxn ang="0">
                      <a:pos x="69" y="207"/>
                    </a:cxn>
                    <a:cxn ang="0">
                      <a:pos x="47" y="219"/>
                    </a:cxn>
                    <a:cxn ang="0">
                      <a:pos x="25" y="226"/>
                    </a:cxn>
                    <a:cxn ang="0">
                      <a:pos x="0" y="229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ru-RU"/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2088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pPr>
              <a:defRPr/>
            </a:pPr>
            <a:fld id="{4BCF6865-F5D7-4BB6-BF0F-217850FFE37C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4F482-DD38-4388-9057-CFF8B8E99B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F1358-CF07-4F04-AC5F-27DDD9E04A17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0F3AF-8D1D-4A95-90CF-A784285C54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4E4C4-7AA5-4FD1-9E2E-21405D97E5E4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13D54-2765-445A-A6DB-A595DB07A3C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20EF1-2A1E-4455-B3C5-CA222729CD01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41514-8BD2-4048-A733-84DC0FFD440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500188" y="1524000"/>
            <a:ext cx="7491412" cy="47148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C1179-60FC-47E1-9E0C-4E45AA39AFF8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458ED-3211-4DC2-B277-B388E43E8E4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Прямоугольник 16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Прямоугольник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Прямоугольник 18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Дата 25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A9677CC-5337-4506-9260-88CFD3EAAD31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21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976E69-5439-4EE0-9003-272D4DEF604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2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9" name="Скругленный прямоугольник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D335F-C2EC-4862-9038-A4C7076B9AD3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1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4CF4B-A375-44AE-B9EA-9DEFA455F70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44F39-404B-4E55-AADE-2A34E927F19B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42611-C223-47D1-9376-436F3600C15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49604-585C-422B-94F9-D1E5E99BBEAB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B1A4A-59D7-4C64-808B-DF6090FA5D5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A7C7-7060-4252-83E4-6F0079E7E080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17C11-263C-4368-9A31-61310897F7A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4D79-5C00-43B8-BDAA-1F7E6D4B2AFB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A6C0C-BCA4-428C-859C-6DCFE00DBB3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944CA-BDBA-4341-8A28-053B06663777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4DBD9-DC56-48B9-AA62-127BF359E8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6F62B-CFFF-41A9-883D-ADCB2A96BCED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056C40-363D-4BC9-A224-770D7C3E66D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0C69B-EC00-407E-A799-35FCD94C5628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D4353-89AF-4F37-94ED-20A7B1A698C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ABA9-4B79-469A-B843-64564ADE54CC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012A3-0C26-4EB9-BC00-D4292297841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207875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76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207877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78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207879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80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81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82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83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84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/>
              <a:ahLst/>
              <a:cxnLst>
                <a:cxn ang="0">
                  <a:pos x="264" y="52"/>
                </a:cxn>
                <a:cxn ang="0">
                  <a:pos x="264" y="194"/>
                </a:cxn>
                <a:cxn ang="0">
                  <a:pos x="256" y="188"/>
                </a:cxn>
                <a:cxn ang="0">
                  <a:pos x="236" y="188"/>
                </a:cxn>
                <a:cxn ang="0">
                  <a:pos x="221" y="194"/>
                </a:cxn>
                <a:cxn ang="0">
                  <a:pos x="205" y="209"/>
                </a:cxn>
                <a:cxn ang="0">
                  <a:pos x="162" y="261"/>
                </a:cxn>
                <a:cxn ang="0">
                  <a:pos x="66" y="366"/>
                </a:cxn>
                <a:cxn ang="0">
                  <a:pos x="45" y="391"/>
                </a:cxn>
                <a:cxn ang="0">
                  <a:pos x="0" y="391"/>
                </a:cxn>
                <a:cxn ang="0">
                  <a:pos x="178" y="190"/>
                </a:cxn>
                <a:cxn ang="0">
                  <a:pos x="218" y="138"/>
                </a:cxn>
                <a:cxn ang="0">
                  <a:pos x="233" y="111"/>
                </a:cxn>
                <a:cxn ang="0">
                  <a:pos x="246" y="84"/>
                </a:cxn>
                <a:cxn ang="0">
                  <a:pos x="256" y="39"/>
                </a:cxn>
                <a:cxn ang="0">
                  <a:pos x="264" y="0"/>
                </a:cxn>
                <a:cxn ang="0">
                  <a:pos x="264" y="117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3"/>
                </a:cxn>
                <a:cxn ang="0">
                  <a:pos x="30" y="433"/>
                </a:cxn>
                <a:cxn ang="0">
                  <a:pos x="17" y="463"/>
                </a:cxn>
                <a:cxn ang="0">
                  <a:pos x="10" y="510"/>
                </a:cxn>
                <a:cxn ang="0">
                  <a:pos x="0" y="574"/>
                </a:cxn>
                <a:cxn ang="0">
                  <a:pos x="0" y="293"/>
                </a:cxn>
                <a:cxn ang="0">
                  <a:pos x="5" y="320"/>
                </a:cxn>
                <a:cxn ang="0">
                  <a:pos x="10" y="332"/>
                </a:cxn>
                <a:cxn ang="0">
                  <a:pos x="20" y="338"/>
                </a:cxn>
                <a:cxn ang="0">
                  <a:pos x="30" y="341"/>
                </a:cxn>
                <a:cxn ang="0">
                  <a:pos x="45" y="341"/>
                </a:cxn>
                <a:cxn ang="0">
                  <a:pos x="60" y="335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87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88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207889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90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207891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92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93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94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95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96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/>
              <a:ahLst/>
              <a:cxnLst>
                <a:cxn ang="0">
                  <a:pos x="345" y="52"/>
                </a:cxn>
                <a:cxn ang="0">
                  <a:pos x="348" y="144"/>
                </a:cxn>
                <a:cxn ang="0">
                  <a:pos x="0" y="148"/>
                </a:cxn>
                <a:cxn ang="0">
                  <a:pos x="299" y="143"/>
                </a:cxn>
                <a:cxn ang="0">
                  <a:pos x="315" y="111"/>
                </a:cxn>
                <a:cxn ang="0">
                  <a:pos x="328" y="84"/>
                </a:cxn>
                <a:cxn ang="0">
                  <a:pos x="338" y="39"/>
                </a:cxn>
                <a:cxn ang="0">
                  <a:pos x="345" y="0"/>
                </a:cxn>
                <a:cxn ang="0">
                  <a:pos x="345" y="1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97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98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2"/>
                </a:cxn>
                <a:cxn ang="0">
                  <a:pos x="30" y="432"/>
                </a:cxn>
                <a:cxn ang="0">
                  <a:pos x="17" y="462"/>
                </a:cxn>
                <a:cxn ang="0">
                  <a:pos x="10" y="509"/>
                </a:cxn>
                <a:cxn ang="0">
                  <a:pos x="0" y="573"/>
                </a:cxn>
                <a:cxn ang="0">
                  <a:pos x="0" y="292"/>
                </a:cxn>
                <a:cxn ang="0">
                  <a:pos x="5" y="319"/>
                </a:cxn>
                <a:cxn ang="0">
                  <a:pos x="10" y="331"/>
                </a:cxn>
                <a:cxn ang="0">
                  <a:pos x="20" y="337"/>
                </a:cxn>
                <a:cxn ang="0">
                  <a:pos x="30" y="340"/>
                </a:cxn>
                <a:cxn ang="0">
                  <a:pos x="45" y="340"/>
                </a:cxn>
                <a:cxn ang="0">
                  <a:pos x="60" y="334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899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/>
              <a:ahLst/>
              <a:cxnLst>
                <a:cxn ang="0">
                  <a:pos x="153" y="3"/>
                </a:cxn>
                <a:cxn ang="0">
                  <a:pos x="50" y="122"/>
                </a:cxn>
                <a:cxn ang="0">
                  <a:pos x="30" y="152"/>
                </a:cxn>
                <a:cxn ang="0">
                  <a:pos x="17" y="182"/>
                </a:cxn>
                <a:cxn ang="0">
                  <a:pos x="10" y="229"/>
                </a:cxn>
                <a:cxn ang="0">
                  <a:pos x="0" y="293"/>
                </a:cxn>
                <a:cxn ang="0">
                  <a:pos x="0" y="12"/>
                </a:cxn>
                <a:cxn ang="0">
                  <a:pos x="5" y="39"/>
                </a:cxn>
                <a:cxn ang="0">
                  <a:pos x="10" y="51"/>
                </a:cxn>
                <a:cxn ang="0">
                  <a:pos x="20" y="57"/>
                </a:cxn>
                <a:cxn ang="0">
                  <a:pos x="30" y="60"/>
                </a:cxn>
                <a:cxn ang="0">
                  <a:pos x="45" y="60"/>
                </a:cxn>
                <a:cxn ang="0">
                  <a:pos x="60" y="54"/>
                </a:cxn>
                <a:cxn ang="0">
                  <a:pos x="110" y="0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900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901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107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8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75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6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7906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j-lt"/>
              </a:defRPr>
            </a:lvl1pPr>
          </a:lstStyle>
          <a:p>
            <a:pPr>
              <a:defRPr/>
            </a:pPr>
            <a:fld id="{98F6A0EE-6FD0-4F66-B84B-483B89D6D5DD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207907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7908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A3E3957A-3F88-4093-89EA-BCE8014FF3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  <p:sldLayoutId id="214748418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099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0" name="Дата 2"/>
          <p:cNvSpPr>
            <a:spLocks noGrp="1"/>
          </p:cNvSpPr>
          <p:nvPr>
            <p:ph type="dt" sz="half" idx="2"/>
          </p:nvPr>
        </p:nvSpPr>
        <p:spPr>
          <a:xfrm>
            <a:off x="6583363" y="612775"/>
            <a:ext cx="957262" cy="457200"/>
          </a:xfrm>
          <a:prstGeom prst="rect">
            <a:avLst/>
          </a:prstGeom>
        </p:spPr>
        <p:txBody>
          <a:bodyPr vert="horz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0A542F60-CEF2-4F1B-99F1-6EBC9003E357}" type="datetimeFigureOut">
              <a:rPr lang="ru-RU"/>
              <a:pPr>
                <a:defRPr/>
              </a:pPr>
              <a:t>18.02.2018</a:t>
            </a:fld>
            <a:endParaRPr lang="ru-RU"/>
          </a:p>
        </p:txBody>
      </p:sp>
      <p:sp>
        <p:nvSpPr>
          <p:cNvPr id="21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</a:defRPr>
            </a:lvl1pPr>
          </a:lstStyle>
          <a:p>
            <a:fld id="{0033B4EA-06E6-406C-B826-9FDF881738C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Arial" charset="0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Arial" charset="0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Arial" charset="0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8888" y="188913"/>
            <a:ext cx="756126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latin typeface="+mj-lt"/>
              </a:rPr>
              <a:t>муниципальное бюджетное дошкольное образовательное учреждение                    </a:t>
            </a:r>
          </a:p>
          <a:p>
            <a:pPr algn="ctr" eaLnBrk="1" hangingPunct="1">
              <a:defRPr/>
            </a:pPr>
            <a:r>
              <a:rPr lang="ru-RU" dirty="0">
                <a:latin typeface="+mj-lt"/>
              </a:rPr>
              <a:t>   города Ростова-на-Дону «Детский сад №223»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8416" t="3524" r="1741"/>
          <a:stretch/>
        </p:blipFill>
        <p:spPr bwMode="auto">
          <a:xfrm>
            <a:off x="1547813" y="3606800"/>
            <a:ext cx="3352800" cy="27035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2411413" y="1052513"/>
            <a:ext cx="626427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 i="1" dirty="0">
                <a:latin typeface="+mj-lt"/>
              </a:rPr>
              <a:t>Проблема </a:t>
            </a:r>
            <a:endParaRPr lang="en-US" sz="4000" b="1" i="1" dirty="0">
              <a:latin typeface="+mj-lt"/>
            </a:endParaRPr>
          </a:p>
          <a:p>
            <a:pPr algn="ctr" eaLnBrk="1" hangingPunct="1">
              <a:defRPr/>
            </a:pPr>
            <a:r>
              <a:rPr lang="ru-RU" sz="4000" b="1" i="1" dirty="0">
                <a:latin typeface="+mj-lt"/>
              </a:rPr>
              <a:t>духовно-нравственного воспитания современных дошкольников.</a:t>
            </a:r>
            <a:endParaRPr lang="ru-RU" sz="40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00613" y="4959350"/>
            <a:ext cx="4243387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ru-RU" sz="1600" b="1" dirty="0">
              <a:latin typeface="+mj-lt"/>
            </a:endParaRPr>
          </a:p>
          <a:p>
            <a:pPr algn="ctr" eaLnBrk="1" hangingPunct="1">
              <a:defRPr/>
            </a:pPr>
            <a:endParaRPr lang="en-US" altLang="ru-RU" sz="1600" b="1" dirty="0">
              <a:latin typeface="+mj-lt"/>
            </a:endParaRPr>
          </a:p>
          <a:p>
            <a:pPr algn="ctr" eaLnBrk="1" hangingPunct="1">
              <a:defRPr/>
            </a:pPr>
            <a:endParaRPr lang="en-US" altLang="ru-RU" sz="1600" b="1" dirty="0">
              <a:latin typeface="+mj-lt"/>
            </a:endParaRPr>
          </a:p>
          <a:p>
            <a:pPr algn="ctr" eaLnBrk="1" hangingPunct="1">
              <a:defRPr/>
            </a:pPr>
            <a:r>
              <a:rPr lang="ru-RU" altLang="ru-RU" sz="1600" b="1" dirty="0">
                <a:latin typeface="+mj-lt"/>
              </a:rPr>
              <a:t>Подготовили воспитатели высшей квалификационной категории 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latin typeface="+mj-lt"/>
              </a:rPr>
              <a:t>Прокофьева О.В.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latin typeface="+mj-lt"/>
              </a:rPr>
              <a:t>Кравченко А.Ю.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813" y="476250"/>
            <a:ext cx="7488237" cy="4156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400" b="1" dirty="0">
                <a:latin typeface="+mj-lt"/>
              </a:rPr>
              <a:t>     </a:t>
            </a:r>
            <a:r>
              <a:rPr lang="ru-RU" sz="2400" dirty="0">
                <a:latin typeface="+mj-lt"/>
              </a:rPr>
              <a:t>Каждый возрастной период имеет свое особое значение для духовно-нравственного развития ребенка. В силу этого духовно-нравственное воспитание должно быть системно организовано в детском саду в виде постоянных занятий, различных мероприятий, праздников.</a:t>
            </a:r>
          </a:p>
          <a:p>
            <a:pPr algn="just" eaLnBrk="1" hangingPunct="1">
              <a:defRPr/>
            </a:pPr>
            <a:endParaRPr lang="ru-RU" sz="2400" dirty="0">
              <a:latin typeface="+mj-lt"/>
            </a:endParaRPr>
          </a:p>
          <a:p>
            <a:pPr algn="just" eaLnBrk="1" hangingPunct="1">
              <a:defRPr/>
            </a:pPr>
            <a:r>
              <a:rPr lang="ru-RU" sz="2400" dirty="0">
                <a:latin typeface="+mj-lt"/>
              </a:rPr>
              <a:t>     Особую проблему сегодня представляет оптимальное содержание воспитания для детских садов. Видимо, такое содержание должно строиться из трех важнейших компонентов.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187624" y="188640"/>
          <a:ext cx="784887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rganization Chart 22"/>
          <p:cNvGraphicFramePr>
            <a:graphicFrameLocks/>
          </p:cNvGraphicFramePr>
          <p:nvPr>
            <p:ph type="dgm" idx="4294967295"/>
          </p:nvPr>
        </p:nvGraphicFramePr>
        <p:xfrm>
          <a:off x="1116013" y="476250"/>
          <a:ext cx="7812087" cy="5976938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>   </a:t>
            </a:r>
            <a:r>
              <a:rPr lang="ru-RU" altLang="ru-RU" sz="3600" i="1" smtClean="0"/>
              <a:t/>
            </a:r>
            <a:br>
              <a:rPr lang="ru-RU" altLang="ru-RU" sz="3600" i="1" smtClean="0"/>
            </a:br>
            <a:r>
              <a:rPr lang="ru-RU" altLang="ru-RU" sz="3600" i="1" smtClean="0"/>
              <a:t/>
            </a:r>
            <a:br>
              <a:rPr lang="ru-RU" altLang="ru-RU" sz="3600" i="1" smtClean="0"/>
            </a:br>
            <a:r>
              <a:rPr lang="ru-RU" altLang="ru-RU" sz="3600" i="1" smtClean="0"/>
              <a:t/>
            </a:r>
            <a:br>
              <a:rPr lang="ru-RU" altLang="ru-RU" sz="3600" i="1" smtClean="0"/>
            </a:br>
            <a:r>
              <a:rPr lang="ru-RU" altLang="ru-RU" sz="3600" i="1" smtClean="0"/>
              <a:t/>
            </a:r>
            <a:br>
              <a:rPr lang="ru-RU" altLang="ru-RU" sz="3600" i="1" smtClean="0"/>
            </a:br>
            <a:endParaRPr lang="ru-RU" altLang="ru-RU" sz="3600" i="1" smtClean="0"/>
          </a:p>
        </p:txBody>
      </p:sp>
      <p:graphicFrame>
        <p:nvGraphicFramePr>
          <p:cNvPr id="2050" name="Organization Chart 6"/>
          <p:cNvGraphicFramePr>
            <a:graphicFrameLocks/>
          </p:cNvGraphicFramePr>
          <p:nvPr>
            <p:ph idx="1"/>
          </p:nvPr>
        </p:nvGraphicFramePr>
        <p:xfrm>
          <a:off x="1258888" y="404813"/>
          <a:ext cx="7885112" cy="3725862"/>
        </p:xfrm>
        <a:graphic>
          <a:graphicData uri="http://schemas.openxmlformats.org/drawingml/2006/compatibility">
            <com:legacyDrawing xmlns:com="http://schemas.openxmlformats.org/drawingml/2006/compatibility" spid="_x0000_s2050"/>
          </a:graphicData>
        </a:graphic>
      </p:graphicFrame>
      <p:pic>
        <p:nvPicPr>
          <p:cNvPr id="2060" name="Рисунок 3"/>
          <p:cNvPicPr>
            <a:picLocks noChangeAspect="1"/>
          </p:cNvPicPr>
          <p:nvPr/>
        </p:nvPicPr>
        <p:blipFill>
          <a:blip r:embed="rId3" cstate="print"/>
          <a:srcRect l="19794" t="12016" r="4607" b="1884"/>
          <a:stretch>
            <a:fillRect/>
          </a:stretch>
        </p:blipFill>
        <p:spPr bwMode="auto">
          <a:xfrm>
            <a:off x="5651500" y="4183063"/>
            <a:ext cx="1758950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Рисунок 4"/>
          <p:cNvPicPr>
            <a:picLocks noChangeAspect="1"/>
          </p:cNvPicPr>
          <p:nvPr/>
        </p:nvPicPr>
        <p:blipFill>
          <a:blip r:embed="rId4" cstate="print"/>
          <a:srcRect l="9174" r="6422"/>
          <a:stretch>
            <a:fillRect/>
          </a:stretch>
        </p:blipFill>
        <p:spPr bwMode="auto">
          <a:xfrm>
            <a:off x="1116013" y="1790700"/>
            <a:ext cx="2555875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8" descr="DSC034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475" y="4724400"/>
            <a:ext cx="32766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2588" y="1341438"/>
            <a:ext cx="7491412" cy="4714875"/>
          </a:xfrm>
        </p:spPr>
        <p:txBody>
          <a:bodyPr/>
          <a:lstStyle/>
          <a:p>
            <a:pPr eaLnBrk="1" hangingPunct="1"/>
            <a:r>
              <a:rPr lang="ru-RU" altLang="ru-RU" sz="2200" smtClean="0"/>
              <a:t>Занятия, беседы, чтение литературы, рассматривание иллюстраций…</a:t>
            </a: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i="1" smtClean="0">
                <a:solidFill>
                  <a:schemeClr val="tx1"/>
                </a:solidFill>
              </a:rPr>
              <a:t>Духовно-образовательное направление</a:t>
            </a:r>
          </a:p>
        </p:txBody>
      </p:sp>
      <p:pic>
        <p:nvPicPr>
          <p:cNvPr id="19461" name="Рисунок 7" descr="20180112_1128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437063"/>
            <a:ext cx="30241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7" descr="IMG_20160505_1002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23495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 descr="F:\IMG_6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2276475"/>
            <a:ext cx="311785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00188" y="260350"/>
            <a:ext cx="7491412" cy="1944688"/>
          </a:xfrm>
        </p:spPr>
        <p:txBody>
          <a:bodyPr/>
          <a:lstStyle/>
          <a:p>
            <a:pPr eaLnBrk="1" hangingPunct="1"/>
            <a:r>
              <a:rPr lang="ru-RU" altLang="ru-RU" sz="2400" b="1" i="1" smtClean="0"/>
              <a:t>Занятия, беседы, чтение литературы, рассматривание иллюстраций</a:t>
            </a:r>
            <a:r>
              <a:rPr lang="ru-RU" altLang="ru-RU" sz="2400" smtClean="0"/>
              <a:t>…</a:t>
            </a:r>
            <a:r>
              <a:rPr lang="ru-RU" altLang="ru-RU" sz="4000" smtClean="0"/>
              <a:t/>
            </a:r>
            <a:br>
              <a:rPr lang="ru-RU" altLang="ru-RU" sz="4000" smtClean="0"/>
            </a:br>
            <a:endParaRPr lang="ru-RU" altLang="ru-RU" sz="4000" smtClean="0"/>
          </a:p>
        </p:txBody>
      </p:sp>
      <p:pic>
        <p:nvPicPr>
          <p:cNvPr id="20483" name="Содержимое 3" descr="20170505_10060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3933825"/>
            <a:ext cx="3651250" cy="2736850"/>
          </a:xfrm>
        </p:spPr>
      </p:pic>
      <p:pic>
        <p:nvPicPr>
          <p:cNvPr id="20484" name="Рисунок 4" descr="IMG_20161206_0921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412875"/>
            <a:ext cx="33718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5" descr="20170410_13082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1468438"/>
            <a:ext cx="3671887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6" descr="20180118_1035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3933825"/>
            <a:ext cx="36718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0"/>
            <a:ext cx="7491412" cy="908050"/>
          </a:xfrm>
        </p:spPr>
        <p:txBody>
          <a:bodyPr/>
          <a:lstStyle/>
          <a:p>
            <a:pPr algn="ctr" eaLnBrk="1" hangingPunct="1"/>
            <a:r>
              <a:rPr lang="ru-RU" altLang="ru-RU" b="1" i="1" smtClean="0">
                <a:solidFill>
                  <a:schemeClr val="tx1"/>
                </a:solidFill>
              </a:rPr>
              <a:t>Культурно - познавательное</a:t>
            </a:r>
            <a:endParaRPr lang="ru-RU" altLang="ru-RU" i="1" smtClean="0">
              <a:solidFill>
                <a:schemeClr val="tx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0188" y="836613"/>
            <a:ext cx="7491412" cy="54022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000" smtClean="0"/>
              <a:t>(праздники, игры) 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000" smtClean="0"/>
          </a:p>
        </p:txBody>
      </p:sp>
      <p:pic>
        <p:nvPicPr>
          <p:cNvPr id="21508" name="Picture 7" descr="P10006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4238" y="-3519488"/>
            <a:ext cx="269557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0" descr="20171114_1047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6884">
            <a:off x="6108700" y="1196975"/>
            <a:ext cx="30353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11" descr="20171114_10535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30561">
            <a:off x="804863" y="1363663"/>
            <a:ext cx="2808287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8" descr="20160505_10464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2349500"/>
            <a:ext cx="3322638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9" descr="20170510_11053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675507">
            <a:off x="1236663" y="4316413"/>
            <a:ext cx="30241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9" descr="IMG-20161123-WA000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08987">
            <a:off x="6142038" y="4287838"/>
            <a:ext cx="304323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6" descr="20170418_1103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3933825"/>
            <a:ext cx="3313113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smtClean="0">
                <a:solidFill>
                  <a:schemeClr val="tx1"/>
                </a:solidFill>
              </a:rPr>
              <a:t>Культурно - познавательное</a:t>
            </a:r>
            <a:endParaRPr lang="ru-RU" altLang="ru-RU" smtClean="0"/>
          </a:p>
        </p:txBody>
      </p:sp>
      <p:pic>
        <p:nvPicPr>
          <p:cNvPr id="22532" name="Рисунок 3" descr="DSCN96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341438"/>
            <a:ext cx="3297238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5" descr="20170510_12214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1341438"/>
            <a:ext cx="3240088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3933825"/>
            <a:ext cx="3517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i="1" smtClean="0">
                <a:solidFill>
                  <a:schemeClr val="tx1"/>
                </a:solidFill>
              </a:rPr>
              <a:t>Культурно - познавательное</a:t>
            </a:r>
            <a:endParaRPr lang="ru-RU" altLang="ru-RU" i="1" smtClean="0">
              <a:solidFill>
                <a:schemeClr val="tx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0188" y="1196975"/>
            <a:ext cx="7491412" cy="5041900"/>
          </a:xfrm>
        </p:spPr>
        <p:txBody>
          <a:bodyPr/>
          <a:lstStyle/>
          <a:p>
            <a:pPr eaLnBrk="1" hangingPunct="1"/>
            <a:r>
              <a:rPr lang="ru-RU" altLang="ru-RU" sz="2000" smtClean="0"/>
              <a:t>(встречи, целевые прогулки, экскурсии).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000" smtClean="0"/>
          </a:p>
        </p:txBody>
      </p:sp>
      <p:pic>
        <p:nvPicPr>
          <p:cNvPr id="23556" name="Рисунок 7" descr="20170511_1106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557338"/>
            <a:ext cx="34925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9" descr="IMG_20170912_16214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3716338"/>
            <a:ext cx="28082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12" descr="DSCN982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628775"/>
            <a:ext cx="31797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7" descr="20170216_10572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4005263"/>
            <a:ext cx="3563938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smtClean="0">
                <a:solidFill>
                  <a:schemeClr val="tx1"/>
                </a:solidFill>
              </a:rPr>
              <a:t>Нравственно-трудовое</a:t>
            </a:r>
          </a:p>
        </p:txBody>
      </p:sp>
      <p:pic>
        <p:nvPicPr>
          <p:cNvPr id="24579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341438"/>
            <a:ext cx="3527425" cy="2644775"/>
          </a:xfrm>
        </p:spPr>
      </p:pic>
      <p:pic>
        <p:nvPicPr>
          <p:cNvPr id="2458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916113"/>
            <a:ext cx="2254250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4149080"/>
            <a:ext cx="3646668" cy="273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 cstate="print"/>
          <a:srcRect l="14563" t="15350" r="3539" b="10100"/>
          <a:stretch>
            <a:fillRect/>
          </a:stretch>
        </p:blipFill>
        <p:spPr bwMode="auto">
          <a:xfrm>
            <a:off x="1806575" y="19050"/>
            <a:ext cx="67691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4005263"/>
            <a:ext cx="2800350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200" b="1" i="1" smtClean="0">
                <a:solidFill>
                  <a:schemeClr val="tx1"/>
                </a:solidFill>
              </a:rPr>
              <a:t>Дополнительное образование</a:t>
            </a:r>
          </a:p>
        </p:txBody>
      </p:sp>
      <p:pic>
        <p:nvPicPr>
          <p:cNvPr id="25603" name="Рисунок 6" descr="20160504_1627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196975"/>
            <a:ext cx="3209925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F: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196975"/>
            <a:ext cx="2601913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F: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4149725"/>
            <a:ext cx="25558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7" descr="20160505_0800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4292600"/>
            <a:ext cx="309721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9" descr="22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9163" y="2224088"/>
            <a:ext cx="30257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500188" y="215900"/>
            <a:ext cx="7491412" cy="1143000"/>
          </a:xfrm>
        </p:spPr>
        <p:txBody>
          <a:bodyPr/>
          <a:lstStyle/>
          <a:p>
            <a:pPr algn="ctr" eaLnBrk="1" hangingPunct="1"/>
            <a:r>
              <a:rPr lang="ru-RU" altLang="ru-RU" b="1" i="1" smtClean="0">
                <a:solidFill>
                  <a:schemeClr val="tx1"/>
                </a:solidFill>
              </a:rPr>
              <a:t>Работа с родителями</a:t>
            </a:r>
          </a:p>
        </p:txBody>
      </p:sp>
      <p:pic>
        <p:nvPicPr>
          <p:cNvPr id="26627" name="Рисунок 5" descr="IMG_20170913_0802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1650" y="4005263"/>
            <a:ext cx="3262313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6" descr="DSC03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341438"/>
            <a:ext cx="36718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F:\DSCN9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4005263"/>
            <a:ext cx="342106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1650" y="1371600"/>
            <a:ext cx="3260725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smtClean="0">
                <a:solidFill>
                  <a:schemeClr val="tx1"/>
                </a:solidFill>
              </a:rPr>
              <a:t>     Работа с родителями</a:t>
            </a:r>
            <a:endParaRPr lang="ru-RU" altLang="ru-RU" smtClean="0"/>
          </a:p>
        </p:txBody>
      </p:sp>
      <p:pic>
        <p:nvPicPr>
          <p:cNvPr id="27651" name="Picture 5" descr="F:\20170302_112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4292600"/>
            <a:ext cx="3024187" cy="2268538"/>
          </a:xfrm>
          <a:noFill/>
        </p:spPr>
      </p:pic>
      <p:pic>
        <p:nvPicPr>
          <p:cNvPr id="27652" name="Picture 2" descr="F:\20170303_111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4319588"/>
            <a:ext cx="30956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F:\20170405_110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1773238"/>
            <a:ext cx="3132137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 descr="F:\20170405_1046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1773238"/>
            <a:ext cx="30956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333375"/>
            <a:ext cx="73564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Шаблон (фон) презентаций &quot;Россия&quot;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260350"/>
            <a:ext cx="7491412" cy="1143000"/>
          </a:xfrm>
        </p:spPr>
        <p:txBody>
          <a:bodyPr/>
          <a:lstStyle/>
          <a:p>
            <a:pPr algn="ctr"/>
            <a:r>
              <a:rPr lang="ru-RU" altLang="ru-RU" sz="8000" i="1" smtClean="0"/>
              <a:t/>
            </a:r>
            <a:br>
              <a:rPr lang="ru-RU" altLang="ru-RU" sz="8000" i="1" smtClean="0"/>
            </a:br>
            <a:r>
              <a:rPr lang="ru-RU" altLang="ru-RU" sz="8000" i="1" smtClean="0"/>
              <a:t/>
            </a:r>
            <a:br>
              <a:rPr lang="ru-RU" altLang="ru-RU" sz="8000" i="1" smtClean="0"/>
            </a:br>
            <a:r>
              <a:rPr lang="ru-RU" altLang="ru-RU" sz="8000" i="1" smtClean="0"/>
              <a:t/>
            </a:r>
            <a:br>
              <a:rPr lang="ru-RU" altLang="ru-RU" sz="8000" i="1" smtClean="0"/>
            </a:br>
            <a:r>
              <a:rPr lang="ru-RU" altLang="ru-RU" sz="8000" i="1" smtClean="0"/>
              <a:t/>
            </a:r>
            <a:br>
              <a:rPr lang="ru-RU" altLang="ru-RU" sz="8000" i="1" smtClean="0"/>
            </a:br>
            <a:r>
              <a:rPr lang="ru-RU" altLang="ru-RU" sz="5400" i="1" smtClean="0">
                <a:solidFill>
                  <a:srgbClr val="FF0000"/>
                </a:solidFill>
              </a:rPr>
              <a:t>Спасибо за внимание!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48713" y="981075"/>
            <a:ext cx="7491412" cy="471487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ru-RU" altLang="ru-RU" sz="6600" i="1" smtClean="0"/>
          </a:p>
          <a:p>
            <a:pPr algn="ctr">
              <a:buFont typeface="Wingdings" pitchFamily="2" charset="2"/>
              <a:buNone/>
            </a:pPr>
            <a:endParaRPr lang="ru-RU" altLang="ru-RU" sz="66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5100" y="1484313"/>
            <a:ext cx="7491413" cy="471487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ru-RU" sz="800" dirty="0" smtClean="0"/>
          </a:p>
          <a:p>
            <a:pPr>
              <a:lnSpc>
                <a:spcPct val="80000"/>
              </a:lnSpc>
              <a:defRPr/>
            </a:pPr>
            <a:endParaRPr lang="ru-RU" sz="800" dirty="0" smtClean="0"/>
          </a:p>
          <a:p>
            <a:pPr>
              <a:lnSpc>
                <a:spcPct val="80000"/>
              </a:lnSpc>
              <a:defRPr/>
            </a:pPr>
            <a:endParaRPr lang="ru-RU" sz="500" dirty="0" smtClean="0"/>
          </a:p>
          <a:p>
            <a:pPr>
              <a:lnSpc>
                <a:spcPct val="80000"/>
              </a:lnSpc>
              <a:defRPr/>
            </a:pPr>
            <a:endParaRPr lang="ru-RU" sz="2200" dirty="0" smtClean="0"/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200" dirty="0" smtClean="0"/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2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dirty="0" smtClean="0">
                <a:latin typeface="+mj-lt"/>
              </a:rPr>
              <a:t>«…Предметом нашей особой заботы станет молодежь, которая сегодня особенно остро нуждается в духовном руководстве. В эпоху нравственного релятивизма, когда пропаганда насилия и разврата похищает души молодых людей, мы не можем спокойно ждать, когда молодежь обратится ко Христу: мы должны идти навстречу молодым людям – как бы это ни было трудно для нас, людей среднего и старшего поколения, - помогая им обрести веру в Бога и смысл жизни, а вместе с этим и осознание того, что есть подлинное человеческое счастье».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ru-RU" sz="2000" dirty="0" smtClean="0">
                <a:latin typeface="+mj-lt"/>
              </a:rPr>
              <a:t>	Святейший Патриарх Московский и Всея Руси Кирилл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5313" y="188913"/>
            <a:ext cx="1981200" cy="25923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403350" y="117475"/>
            <a:ext cx="5256213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j-lt"/>
              </a:rPr>
              <a:t>«Задача воспитания — пробудить внимание к духовной жизни … Если наш воспитанник знает много, но интересуется пустыми интересами, если он ведет себя отлично, но в нем не пробуждено живое внимание к нравственному и прекрасному — вы не достигли цели воспитания». </a:t>
            </a:r>
            <a:r>
              <a:rPr lang="ru-RU" sz="2000" b="1" i="1" dirty="0">
                <a:latin typeface="+mj-lt"/>
              </a:rPr>
              <a:t>                                      </a:t>
            </a:r>
            <a:r>
              <a:rPr lang="en-US" sz="2000" b="1" i="1" dirty="0">
                <a:latin typeface="+mj-lt"/>
              </a:rPr>
              <a:t>                                                                 </a:t>
            </a:r>
            <a:r>
              <a:rPr lang="ru-RU" sz="2000" b="1" i="1" dirty="0">
                <a:latin typeface="+mj-lt"/>
              </a:rPr>
              <a:t>К.Д.</a:t>
            </a:r>
            <a:r>
              <a:rPr lang="en-US" sz="2000" b="1" i="1" dirty="0">
                <a:latin typeface="+mj-lt"/>
              </a:rPr>
              <a:t> </a:t>
            </a:r>
            <a:r>
              <a:rPr lang="ru-RU" sz="2000" b="1" i="1" dirty="0">
                <a:latin typeface="+mj-lt"/>
              </a:rPr>
              <a:t>Ушинский.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3"/>
          <p:cNvSpPr>
            <a:spLocks noChangeArrowheads="1"/>
          </p:cNvSpPr>
          <p:nvPr/>
        </p:nvSpPr>
        <p:spPr bwMode="auto">
          <a:xfrm>
            <a:off x="2184400" y="41275"/>
            <a:ext cx="685165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en-US" altLang="ru-RU" sz="23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300">
                <a:latin typeface="Times New Roman" pitchFamily="18" charset="0"/>
                <a:cs typeface="Times New Roman" pitchFamily="18" charset="0"/>
              </a:rPr>
              <a:t>В настоящее время Россия переживает один из непростых исторических периодов. И самая большая опасность, подстерегающая наше общество сегодня, - не в развале экономики, не в смене политической  системы, а в разрушении личности. </a:t>
            </a:r>
            <a:endParaRPr lang="en-US" altLang="ru-RU" sz="23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altLang="ru-RU" sz="230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altLang="ru-RU" sz="230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300">
                <a:latin typeface="Times New Roman" pitchFamily="18" charset="0"/>
              </a:rPr>
              <a:t>адачи духовно-нравственного воспитания, находят развитие в государственных нормативных документах: Федеральном законе «Об образовании в РФ» (от 29.12. 2012г. №273 -ФЗ), «Концепции воспитания и развития личности гражданина России», </a:t>
            </a:r>
            <a:r>
              <a:rPr lang="ru-RU" altLang="ru-RU" sz="2300">
                <a:latin typeface="Times New Roman" pitchFamily="18" charset="0"/>
                <a:ea typeface="Calibri" pitchFamily="34" charset="0"/>
                <a:cs typeface="Arial" charset="0"/>
              </a:rPr>
              <a:t>и вступившем в силу с 1 января 2014 года «Федеральном государственном образовательном стандарте дошкольного образования»</a:t>
            </a:r>
            <a:r>
              <a:rPr lang="ru-RU" altLang="ru-RU" sz="2300">
                <a:latin typeface="Times New Roman" pitchFamily="18" charset="0"/>
              </a:rPr>
              <a:t> (пр.№1155 от 17.10.2013 г).</a:t>
            </a:r>
            <a:r>
              <a:rPr lang="ru-RU" altLang="ru-RU" sz="2300">
                <a:latin typeface="Times New Roman" pitchFamily="18" charset="0"/>
                <a:ea typeface="Calibri" pitchFamily="34" charset="0"/>
                <a:cs typeface="Calibri" pitchFamily="34" charset="0"/>
              </a:rPr>
              <a:t> Одна из задач ФГОС ДО – объединение обучения и воспитания в целостный образовательный процесс на основе духовно-нравственных и социокультурных ценностей и принятых в обществе правил и норм поведения в интересах человека, семьи, общества.</a:t>
            </a:r>
            <a:endParaRPr lang="ru-RU" altLang="ru-RU" sz="23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Содержимое 2"/>
          <p:cNvSpPr>
            <a:spLocks noGrp="1"/>
          </p:cNvSpPr>
          <p:nvPr>
            <p:ph type="body" idx="1"/>
          </p:nvPr>
        </p:nvSpPr>
        <p:spPr>
          <a:xfrm>
            <a:off x="1403350" y="692150"/>
            <a:ext cx="7491413" cy="4714875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	</a:t>
            </a:r>
            <a:r>
              <a:rPr lang="en-US" sz="2400" dirty="0" smtClean="0"/>
              <a:t>     </a:t>
            </a:r>
            <a:r>
              <a:rPr lang="ru-RU" sz="2800" b="0" dirty="0" smtClean="0">
                <a:latin typeface="+mj-lt"/>
              </a:rPr>
              <a:t>Проблему </a:t>
            </a:r>
            <a:r>
              <a:rPr lang="ru-RU" sz="2800" b="0" dirty="0">
                <a:latin typeface="+mj-lt"/>
              </a:rPr>
              <a:t>духовно- нравственного воспитания необходимо решать уже в дошкольном возрасте, как самом эмоциональном и восприимчивом периоде детства, когда “сердца открыты для добродетели”. </a:t>
            </a:r>
            <a:endParaRPr lang="en-US" sz="2800" b="0" dirty="0" smtClean="0">
              <a:latin typeface="+mj-lt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en-US" sz="2800" b="0" dirty="0">
                <a:latin typeface="+mj-lt"/>
              </a:rPr>
              <a:t> </a:t>
            </a:r>
            <a:r>
              <a:rPr lang="en-US" sz="2800" b="0" dirty="0" smtClean="0">
                <a:latin typeface="+mj-lt"/>
              </a:rPr>
              <a:t>        </a:t>
            </a:r>
            <a:r>
              <a:rPr lang="ru-RU" sz="2800" b="0" dirty="0" smtClean="0">
                <a:latin typeface="+mj-lt"/>
              </a:rPr>
              <a:t>Известно</a:t>
            </a:r>
            <a:r>
              <a:rPr lang="ru-RU" sz="2800" b="0" dirty="0">
                <a:latin typeface="+mj-lt"/>
              </a:rPr>
              <a:t>, что основой духовно- нравственного воспитания является культура общества, семьи и образовательного учреждения - той среды, в которой живет ребенок, в которой происходит становление и развитие.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1913" y="404813"/>
            <a:ext cx="7632700" cy="60213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ru-RU" sz="2600" dirty="0">
                <a:latin typeface="+mj-lt"/>
              </a:rPr>
              <a:t>Духовно-нравственное воспитание на основе православных традиций формирует ядро личности, благотворно влияя на все стороны и формы взаимоотношений человека с миром : на его этическое и эстетическое развитие, мировоззрение и формирование гражданской позиции, патриотическую и семейную ориентацию, интеллектуальный потенциал, эмоциональное состояние и общее физическое и психическое развитие.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350" y="260350"/>
            <a:ext cx="7416800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ru-RU" sz="2400" dirty="0">
                <a:latin typeface="+mj-lt"/>
              </a:rPr>
              <a:t>В связи с этим целью духовно-нравственного воспитания дошкольников является воспитание человека, обладающего такими высокими духовными и нравственными качествами, как трудолюбие, честь, совестливость, любовь к Отечеству, преданность семейному очагу. 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400" dirty="0">
                <a:latin typeface="+mj-lt"/>
              </a:rPr>
              <a:t>Для того чтобы духовно-нравственное воспитание было успешным, необходима системная организация на всех его уровнях.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1600" y="260350"/>
            <a:ext cx="7489825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400" b="1" dirty="0">
                <a:latin typeface="+mj-lt"/>
              </a:rPr>
              <a:t>     </a:t>
            </a:r>
            <a:r>
              <a:rPr lang="ru-RU" sz="2400" dirty="0">
                <a:latin typeface="+mj-lt"/>
              </a:rPr>
              <a:t>Организация духовно-нравственного воспитания предусматривает разработку нормативно-правового сопровождения, создания оптимальной системы подготовки и переподготовки педагогов, взаимодействие социальных институтов: образовательное учреждение, семья, социальные институты, церковь и т. д.</a:t>
            </a:r>
          </a:p>
          <a:p>
            <a:pPr algn="just" eaLnBrk="1" hangingPunct="1">
              <a:defRPr/>
            </a:pPr>
            <a:r>
              <a:rPr lang="ru-RU" sz="2400" dirty="0">
                <a:latin typeface="+mj-lt"/>
              </a:rPr>
              <a:t>     Самым же важным звеном организационной работы является построение практической воспитательной работы, что предполагает разработку соответствующих форм и методов. </a:t>
            </a:r>
          </a:p>
          <a:p>
            <a:pPr algn="just" eaLnBrk="1" hangingPunct="1">
              <a:defRPr/>
            </a:pPr>
            <a:r>
              <a:rPr lang="ru-RU" sz="2400" dirty="0">
                <a:latin typeface="+mj-lt"/>
              </a:rPr>
              <a:t>     И здесь, видимо, самый сложный участок работы, потому что именно на </a:t>
            </a:r>
            <a:r>
              <a:rPr lang="ru-RU" sz="2400" u="sng" dirty="0">
                <a:latin typeface="+mj-lt"/>
              </a:rPr>
              <a:t>уровне форм и методов содержание воспитания становится реальным живым воспитанием.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15888"/>
            <a:ext cx="6462713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atin typeface="+mj-lt"/>
              </a:rPr>
              <a:t>Соответственно, программа детского сада рассматривает духовно-нравственное воспитание как «воспитание у ребёнка с первых лет жизни гуманного отношения к окружающему миру, любви к своей семье, родному дому, краю, городу (посёлку, Родине, уважение к людям разных национальностей, государственной символике (гимну, флагу, гербу Российской Федерации)». </a:t>
            </a:r>
          </a:p>
          <a:p>
            <a:pPr algn="ctr" eaLnBrk="1" hangingPunct="1">
              <a:defRPr/>
            </a:pPr>
            <a:endParaRPr lang="ru-RU" sz="2400" b="1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350" y="3716338"/>
            <a:ext cx="734536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sz="2400" b="1" dirty="0">
              <a:latin typeface="+mj-lt"/>
            </a:endParaRPr>
          </a:p>
          <a:p>
            <a:pPr algn="ctr" eaLnBrk="1" hangingPunct="1">
              <a:defRPr/>
            </a:pPr>
            <a:r>
              <a:rPr lang="ru-RU" sz="2400" dirty="0">
                <a:latin typeface="+mj-lt"/>
              </a:rPr>
              <a:t>В статье 18 ФЗ «Об образовании» говорится: «Родители являются первыми педагогами. Они обязаны заложить основы физического, нравственного и интеллектуального развития личности ребенка в раннем детском возрасте»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porting Progress or Status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Reporting Progress or Statu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4_Городск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</TotalTime>
  <Words>430</Words>
  <Application>Microsoft Office PowerPoint</Application>
  <PresentationFormat>Экран (4:3)</PresentationFormat>
  <Paragraphs>68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Times New Roman</vt:lpstr>
      <vt:lpstr>Wingdings</vt:lpstr>
      <vt:lpstr>Calibri</vt:lpstr>
      <vt:lpstr>Georgia</vt:lpstr>
      <vt:lpstr>Wingdings 2</vt:lpstr>
      <vt:lpstr>Reporting Progress or Status</vt:lpstr>
      <vt:lpstr>4_Городская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        </vt:lpstr>
      <vt:lpstr>Духовно-образовательное направление</vt:lpstr>
      <vt:lpstr>Занятия, беседы, чтение литературы, рассматривание иллюстраций… </vt:lpstr>
      <vt:lpstr>Культурно - познавательное</vt:lpstr>
      <vt:lpstr>Культурно - познавательное</vt:lpstr>
      <vt:lpstr>Культурно - познавательное</vt:lpstr>
      <vt:lpstr>Нравственно-трудовое</vt:lpstr>
      <vt:lpstr>Дополнительное образование</vt:lpstr>
      <vt:lpstr>Работа с родителями</vt:lpstr>
      <vt:lpstr>     Работа с родителями</vt:lpstr>
      <vt:lpstr>Слайд 23</vt:lpstr>
      <vt:lpstr>    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по духовно-нравственному воспитанию в ДОУ.</dc:title>
  <dc:creator>tRez</dc:creator>
  <cp:lastModifiedBy>Improot</cp:lastModifiedBy>
  <cp:revision>103</cp:revision>
  <dcterms:created xsi:type="dcterms:W3CDTF">2010-04-06T16:59:28Z</dcterms:created>
  <dcterms:modified xsi:type="dcterms:W3CDTF">2018-02-18T18:13:44Z</dcterms:modified>
</cp:coreProperties>
</file>